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g"/>
  <Override PartName="/ppt/media/image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82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9" r:id="rId16"/>
    <p:sldId id="274" r:id="rId17"/>
    <p:sldId id="276" r:id="rId18"/>
    <p:sldId id="277" r:id="rId19"/>
    <p:sldId id="278" r:id="rId20"/>
    <p:sldId id="275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4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6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3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2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7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8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0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8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57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20F55-85D7-413B-6B62-6232E0188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098" y="1625600"/>
            <a:ext cx="10199803" cy="2328421"/>
          </a:xfrm>
        </p:spPr>
        <p:txBody>
          <a:bodyPr>
            <a:normAutofit/>
          </a:bodyPr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SLAM System</a:t>
            </a:r>
            <a:r>
              <a:rPr lang="ko-KR" altLang="en-US" dirty="0"/>
              <a:t>을 이용한 </a:t>
            </a:r>
            <a:br>
              <a:rPr lang="en-US" altLang="ko-KR" dirty="0"/>
            </a:br>
            <a:r>
              <a:rPr lang="ko-KR" altLang="en-US" dirty="0"/>
              <a:t>축소현실 구현방안 연구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CB6CBD-6C89-469B-9EA3-BB1C588FB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8538"/>
            <a:ext cx="9144000" cy="423862"/>
          </a:xfrm>
        </p:spPr>
        <p:txBody>
          <a:bodyPr/>
          <a:lstStyle/>
          <a:p>
            <a:r>
              <a:rPr lang="ko-KR" altLang="en-US" dirty="0"/>
              <a:t>배지호</a:t>
            </a:r>
            <a:r>
              <a:rPr lang="en-US" altLang="ko-KR" dirty="0"/>
              <a:t>, </a:t>
            </a:r>
            <a:r>
              <a:rPr lang="ko-KR" altLang="en-US" dirty="0"/>
              <a:t>이민재</a:t>
            </a:r>
            <a:r>
              <a:rPr lang="en-US" altLang="ko-KR" dirty="0"/>
              <a:t>, </a:t>
            </a:r>
            <a:r>
              <a:rPr lang="ko-KR" altLang="en-US" dirty="0" err="1"/>
              <a:t>김웅식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3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F4DA830-2629-CDB8-78AD-C1793154CA33}"/>
              </a:ext>
            </a:extLst>
          </p:cNvPr>
          <p:cNvPicPr/>
          <p:nvPr/>
        </p:nvPicPr>
        <p:blipFill rotWithShape="1">
          <a:blip r:embed="rId2" cstate="print"/>
          <a:srcRect l="52878" b="18026"/>
          <a:stretch/>
        </p:blipFill>
        <p:spPr>
          <a:xfrm>
            <a:off x="6224277" y="1440341"/>
            <a:ext cx="2792029" cy="1819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A9342-2772-3C78-58CC-FA9287489960}"/>
              </a:ext>
            </a:extLst>
          </p:cNvPr>
          <p:cNvSpPr txBox="1"/>
          <p:nvPr/>
        </p:nvSpPr>
        <p:spPr>
          <a:xfrm>
            <a:off x="7856867" y="3313678"/>
            <a:ext cx="2318878" cy="36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현실세계 </a:t>
            </a:r>
            <a:r>
              <a:rPr lang="en-US" altLang="ko-KR" dirty="0"/>
              <a:t>– SLAM1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79233A-E602-91AF-5940-F7B1BB235F7C}"/>
              </a:ext>
            </a:extLst>
          </p:cNvPr>
          <p:cNvGrpSpPr/>
          <p:nvPr/>
        </p:nvGrpSpPr>
        <p:grpSpPr>
          <a:xfrm>
            <a:off x="580883" y="1430311"/>
            <a:ext cx="3030867" cy="2211561"/>
            <a:chOff x="635611" y="1127464"/>
            <a:chExt cx="3030867" cy="226673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5558668-F26A-5962-E811-CAE7351B0601}"/>
                </a:ext>
              </a:extLst>
            </p:cNvPr>
            <p:cNvPicPr/>
            <p:nvPr/>
          </p:nvPicPr>
          <p:blipFill rotWithShape="1">
            <a:blip r:embed="rId2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AD22E-AE79-C696-E911-399D661C4E85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1118748" y="5047267"/>
            <a:ext cx="1953087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Coordinate transform system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34" name="object 4">
            <a:extLst>
              <a:ext uri="{FF2B5EF4-FFF2-40B4-BE49-F238E27FC236}">
                <a16:creationId xmlns:a16="http://schemas.microsoft.com/office/drawing/2014/main" id="{2E9A8AF7-CD52-502C-5C03-E06C1893F1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6306" y="1430311"/>
            <a:ext cx="2792028" cy="1819646"/>
          </a:xfrm>
          <a:prstGeom prst="rect">
            <a:avLst/>
          </a:prstGeom>
        </p:spPr>
      </p:pic>
      <p:pic>
        <p:nvPicPr>
          <p:cNvPr id="40" name="object 8">
            <a:extLst>
              <a:ext uri="{FF2B5EF4-FFF2-40B4-BE49-F238E27FC236}">
                <a16:creationId xmlns:a16="http://schemas.microsoft.com/office/drawing/2014/main" id="{E94D2170-7B4E-04D0-2C0B-68D1A2BE7B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04785" y="1842484"/>
            <a:ext cx="183738" cy="310219"/>
          </a:xfrm>
          <a:prstGeom prst="rect">
            <a:avLst/>
          </a:prstGeom>
        </p:spPr>
      </p:pic>
      <p:sp>
        <p:nvSpPr>
          <p:cNvPr id="88" name="원호 87">
            <a:extLst>
              <a:ext uri="{FF2B5EF4-FFF2-40B4-BE49-F238E27FC236}">
                <a16:creationId xmlns:a16="http://schemas.microsoft.com/office/drawing/2014/main" id="{2A4C87FB-8A9B-B091-4F2B-978AA357D80C}"/>
              </a:ext>
            </a:extLst>
          </p:cNvPr>
          <p:cNvSpPr/>
          <p:nvPr/>
        </p:nvSpPr>
        <p:spPr>
          <a:xfrm>
            <a:off x="1243517" y="1181935"/>
            <a:ext cx="9454075" cy="2459935"/>
          </a:xfrm>
          <a:prstGeom prst="arc">
            <a:avLst>
              <a:gd name="adj1" fmla="val 10883230"/>
              <a:gd name="adj2" fmla="val 21191954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EEB3DB-18CA-44F4-2FFC-13EA914B5952}"/>
              </a:ext>
            </a:extLst>
          </p:cNvPr>
          <p:cNvGrpSpPr/>
          <p:nvPr/>
        </p:nvGrpSpPr>
        <p:grpSpPr>
          <a:xfrm>
            <a:off x="2094265" y="2077375"/>
            <a:ext cx="4130012" cy="3113179"/>
            <a:chOff x="2094265" y="2077375"/>
            <a:chExt cx="4130012" cy="31131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6013316-C81A-0220-63E5-86285FB57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265" y="3755218"/>
              <a:ext cx="1026" cy="11787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9ABB41-964F-AA2A-4715-C6E88D236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833" y="2077375"/>
              <a:ext cx="3152444" cy="3113179"/>
            </a:xfrm>
            <a:prstGeom prst="bentConnector3">
              <a:avLst>
                <a:gd name="adj1" fmla="val 460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67752D-89B8-C4E7-746C-097FC917B276}"/>
              </a:ext>
            </a:extLst>
          </p:cNvPr>
          <p:cNvGrpSpPr/>
          <p:nvPr/>
        </p:nvGrpSpPr>
        <p:grpSpPr>
          <a:xfrm>
            <a:off x="3071835" y="2288477"/>
            <a:ext cx="8726428" cy="4283749"/>
            <a:chOff x="3071835" y="2288477"/>
            <a:chExt cx="8726428" cy="42837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3A1201A-DC22-7B35-9FB8-B279405DF0A4}"/>
                </a:ext>
              </a:extLst>
            </p:cNvPr>
            <p:cNvGrpSpPr/>
            <p:nvPr/>
          </p:nvGrpSpPr>
          <p:grpSpPr>
            <a:xfrm>
              <a:off x="5472921" y="4271047"/>
              <a:ext cx="6325342" cy="2301179"/>
              <a:chOff x="4718481" y="4115190"/>
              <a:chExt cx="6325342" cy="2293223"/>
            </a:xfrm>
          </p:grpSpPr>
          <p:pic>
            <p:nvPicPr>
              <p:cNvPr id="12" name="object 7">
                <a:extLst>
                  <a:ext uri="{FF2B5EF4-FFF2-40B4-BE49-F238E27FC236}">
                    <a16:creationId xmlns:a16="http://schemas.microsoft.com/office/drawing/2014/main" id="{A87AC593-B1D0-3308-7625-33EFB8C68888}"/>
                  </a:ext>
                </a:extLst>
              </p:cNvPr>
              <p:cNvPicPr/>
              <p:nvPr/>
            </p:nvPicPr>
            <p:blipFill rotWithShape="1">
              <a:blip r:embed="rId5" cstate="print"/>
              <a:srcRect r="-52" b="19100"/>
              <a:stretch/>
            </p:blipFill>
            <p:spPr>
              <a:xfrm>
                <a:off x="4909353" y="4115190"/>
                <a:ext cx="6134470" cy="192389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E6B312-12FE-F9D4-BACE-20165F7F3C9E}"/>
                  </a:ext>
                </a:extLst>
              </p:cNvPr>
              <p:cNvSpPr txBox="1"/>
              <p:nvPr/>
            </p:nvSpPr>
            <p:spPr>
              <a:xfrm>
                <a:off x="4718481" y="6039081"/>
                <a:ext cx="3258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(b) </a:t>
                </a:r>
                <a:r>
                  <a:rPr lang="ko-KR" altLang="en-US" dirty="0"/>
                  <a:t>사용자의 축소 세계 </a:t>
                </a:r>
                <a:r>
                  <a:rPr lang="en-US" altLang="ko-KR" dirty="0"/>
                  <a:t>- </a:t>
                </a:r>
                <a:r>
                  <a:rPr lang="en-US" altLang="ko-KR" dirty="0" err="1"/>
                  <a:t>vuforia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07BB47-AFF8-BC20-2E4D-6A2A87E29DFD}"/>
                  </a:ext>
                </a:extLst>
              </p:cNvPr>
              <p:cNvSpPr txBox="1"/>
              <p:nvPr/>
            </p:nvSpPr>
            <p:spPr>
              <a:xfrm>
                <a:off x="8547485" y="6039081"/>
                <a:ext cx="2006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(d) </a:t>
                </a:r>
                <a:r>
                  <a:rPr lang="ko-KR" altLang="en-US" dirty="0"/>
                  <a:t>사용자의 시점</a:t>
                </a:r>
              </a:p>
            </p:txBody>
          </p: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CCE0AB7-69E1-E954-B3C1-B147751A4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523" y="2288477"/>
              <a:ext cx="871703" cy="342567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1C963AA-3DC4-15AF-751B-2C96AB32B3D0}"/>
                </a:ext>
              </a:extLst>
            </p:cNvPr>
            <p:cNvGrpSpPr/>
            <p:nvPr/>
          </p:nvGrpSpPr>
          <p:grpSpPr>
            <a:xfrm>
              <a:off x="3071835" y="2350165"/>
              <a:ext cx="3152442" cy="3282639"/>
              <a:chOff x="3071835" y="2350165"/>
              <a:chExt cx="3152442" cy="3282639"/>
            </a:xfrm>
          </p:grpSpPr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A9A5E7D-F971-0E34-C2BF-2A8BBE627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961" y="5632804"/>
                <a:ext cx="23525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연결선: 꺾임 17">
                <a:extLst>
                  <a:ext uri="{FF2B5EF4-FFF2-40B4-BE49-F238E27FC236}">
                    <a16:creationId xmlns:a16="http://schemas.microsoft.com/office/drawing/2014/main" id="{854418FD-1551-56C3-51BB-D8EDC4105CC1}"/>
                  </a:ext>
                </a:extLst>
              </p:cNvPr>
              <p:cNvCxnSpPr>
                <a:cxnSpLocks/>
                <a:stCxn id="3" idx="1"/>
                <a:endCxn id="10" idx="3"/>
              </p:cNvCxnSpPr>
              <p:nvPr/>
            </p:nvCxnSpPr>
            <p:spPr>
              <a:xfrm rot="10800000" flipV="1">
                <a:off x="3071835" y="2350165"/>
                <a:ext cx="3152442" cy="3087720"/>
              </a:xfrm>
              <a:prstGeom prst="bentConnector3">
                <a:avLst>
                  <a:gd name="adj1" fmla="val 44368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04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4923D9-B6EC-AB8C-87FF-BE8343B2E248}"/>
              </a:ext>
            </a:extLst>
          </p:cNvPr>
          <p:cNvGrpSpPr/>
          <p:nvPr/>
        </p:nvGrpSpPr>
        <p:grpSpPr>
          <a:xfrm>
            <a:off x="8863929" y="3901955"/>
            <a:ext cx="3030868" cy="1624910"/>
            <a:chOff x="3308761" y="4006861"/>
            <a:chExt cx="4071126" cy="2441398"/>
          </a:xfrm>
        </p:grpSpPr>
        <p:pic>
          <p:nvPicPr>
            <p:cNvPr id="2052" name="Picture 4" descr="Distance Estimation Using Opencv and ArUco Marker : 6 Steps - Instructables">
              <a:extLst>
                <a:ext uri="{FF2B5EF4-FFF2-40B4-BE49-F238E27FC236}">
                  <a16:creationId xmlns:a16="http://schemas.microsoft.com/office/drawing/2014/main" id="{7E8730A1-51EA-1A49-9C40-115DDACC6F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6" t="3415" r="9303" b="3048"/>
            <a:stretch/>
          </p:blipFill>
          <p:spPr bwMode="auto">
            <a:xfrm rot="16200000">
              <a:off x="3348304" y="3967319"/>
              <a:ext cx="2002226" cy="208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ArUco Marker Image Demo">
              <a:extLst>
                <a:ext uri="{FF2B5EF4-FFF2-40B4-BE49-F238E27FC236}">
                  <a16:creationId xmlns:a16="http://schemas.microsoft.com/office/drawing/2014/main" id="{D90C5F56-36DA-6875-6C33-9CCDE69D0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8" t="7767" r="22515" b="20977"/>
            <a:stretch/>
          </p:blipFill>
          <p:spPr bwMode="auto">
            <a:xfrm>
              <a:off x="5390070" y="4006861"/>
              <a:ext cx="1989817" cy="2002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3DB05-F4E6-7166-F935-A9F6884DB34A}"/>
                </a:ext>
              </a:extLst>
            </p:cNvPr>
            <p:cNvSpPr txBox="1"/>
            <p:nvPr/>
          </p:nvSpPr>
          <p:spPr>
            <a:xfrm>
              <a:off x="3308761" y="6078927"/>
              <a:ext cx="208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Marker 1 (</a:t>
              </a:r>
              <a:r>
                <a:rPr lang="ko-KR" altLang="en-US" dirty="0" err="1"/>
                <a:t>기준마커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D705A8-F4C0-AC77-6614-8B89D8A0B5FB}"/>
                </a:ext>
              </a:extLst>
            </p:cNvPr>
            <p:cNvSpPr txBox="1"/>
            <p:nvPr/>
          </p:nvSpPr>
          <p:spPr>
            <a:xfrm>
              <a:off x="5390071" y="6078927"/>
              <a:ext cx="1989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Marker 2 (person)</a:t>
              </a: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51243A-A690-81F4-7BB8-0C4A930E582E}"/>
              </a:ext>
            </a:extLst>
          </p:cNvPr>
          <p:cNvSpPr txBox="1"/>
          <p:nvPr/>
        </p:nvSpPr>
        <p:spPr>
          <a:xfrm>
            <a:off x="569653" y="2064963"/>
            <a:ext cx="50055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AutoNum type="arabicPeriod"/>
            </a:pPr>
            <a:r>
              <a:rPr lang="en-US" altLang="ko-KR" dirty="0"/>
              <a:t>Slam 1</a:t>
            </a:r>
            <a:r>
              <a:rPr lang="ko-KR" altLang="en-US" dirty="0"/>
              <a:t> 에서 </a:t>
            </a:r>
            <a:r>
              <a:rPr lang="en-US" altLang="ko-KR" dirty="0"/>
              <a:t>Marker1, marker 2 (person)</a:t>
            </a:r>
            <a:r>
              <a:rPr lang="ko-KR" altLang="en-US" dirty="0"/>
              <a:t>의 </a:t>
            </a:r>
            <a:r>
              <a:rPr lang="en-US" altLang="ko-KR" dirty="0"/>
              <a:t> [R|T]s1  </a:t>
            </a:r>
            <a:r>
              <a:rPr lang="ko-KR" altLang="en-US" dirty="0"/>
              <a:t>값 계산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2</a:t>
            </a:r>
            <a:r>
              <a:rPr lang="ko-KR" altLang="en-US" dirty="0"/>
              <a:t> 에서 </a:t>
            </a:r>
            <a:r>
              <a:rPr lang="en-US" altLang="ko-KR" dirty="0"/>
              <a:t>Marker1, marker 2 (person)</a:t>
            </a:r>
            <a:r>
              <a:rPr lang="ko-KR" altLang="en-US" dirty="0"/>
              <a:t>의 </a:t>
            </a:r>
            <a:r>
              <a:rPr lang="en-US" altLang="ko-KR" dirty="0"/>
              <a:t> [R|T]s2  </a:t>
            </a:r>
            <a:r>
              <a:rPr lang="ko-KR" altLang="en-US" dirty="0"/>
              <a:t>값 계산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2 </a:t>
            </a:r>
            <a:r>
              <a:rPr lang="ko-KR" altLang="en-US" dirty="0"/>
              <a:t>에서의 </a:t>
            </a:r>
            <a:r>
              <a:rPr lang="en-US" altLang="ko-KR" dirty="0"/>
              <a:t>marker2 </a:t>
            </a:r>
            <a:r>
              <a:rPr lang="ko-KR" altLang="en-US" dirty="0"/>
              <a:t>의 좌표를 </a:t>
            </a:r>
            <a:r>
              <a:rPr lang="en-US" altLang="ko-KR" dirty="0"/>
              <a:t>Slam 1</a:t>
            </a:r>
            <a:r>
              <a:rPr lang="ko-KR" altLang="en-US" dirty="0"/>
              <a:t>으로 좌표로 변환 </a:t>
            </a:r>
            <a:r>
              <a:rPr lang="en-US" altLang="ko-KR" dirty="0"/>
              <a:t>(Coordinate transform system )</a:t>
            </a:r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1 </a:t>
            </a:r>
            <a:r>
              <a:rPr lang="ko-KR" altLang="en-US" dirty="0"/>
              <a:t>에서 </a:t>
            </a:r>
            <a:r>
              <a:rPr lang="en-US" altLang="ko-KR" dirty="0"/>
              <a:t>Marker2 (person) </a:t>
            </a:r>
            <a:r>
              <a:rPr lang="ko-KR" altLang="en-US" dirty="0"/>
              <a:t>의 좌표와  </a:t>
            </a:r>
            <a:r>
              <a:rPr lang="en-US" altLang="ko-KR" dirty="0"/>
              <a:t>3</a:t>
            </a:r>
            <a:r>
              <a:rPr lang="ko-KR" altLang="en-US" dirty="0"/>
              <a:t>에서 변환된 좌표 비교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AutoNum type="arabicPeriod"/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시나리오</a:t>
            </a:r>
            <a:endParaRPr lang="en-US" altLang="ko-KR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5445AC-3DEB-7F99-1B3A-9AB31A88A31F}"/>
              </a:ext>
            </a:extLst>
          </p:cNvPr>
          <p:cNvGrpSpPr/>
          <p:nvPr/>
        </p:nvGrpSpPr>
        <p:grpSpPr>
          <a:xfrm>
            <a:off x="5744285" y="3901955"/>
            <a:ext cx="3030867" cy="2211561"/>
            <a:chOff x="635611" y="1127464"/>
            <a:chExt cx="3030867" cy="2266737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1C42814-CA00-BDC0-1F57-385C4098FBC9}"/>
                </a:ext>
              </a:extLst>
            </p:cNvPr>
            <p:cNvPicPr/>
            <p:nvPr/>
          </p:nvPicPr>
          <p:blipFill rotWithShape="1">
            <a:blip r:embed="rId4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86DF9-0F74-32D0-1892-9E558C15B2FE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B960B2-73A6-0749-B09E-B1DCED6C617F}"/>
              </a:ext>
            </a:extLst>
          </p:cNvPr>
          <p:cNvGrpSpPr/>
          <p:nvPr/>
        </p:nvGrpSpPr>
        <p:grpSpPr>
          <a:xfrm>
            <a:off x="5772756" y="1364767"/>
            <a:ext cx="6164589" cy="2389649"/>
            <a:chOff x="6224277" y="1430311"/>
            <a:chExt cx="5584057" cy="2215436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04C35DF2-B2E3-778F-B16D-7DB751F91987}"/>
                </a:ext>
              </a:extLst>
            </p:cNvPr>
            <p:cNvPicPr/>
            <p:nvPr/>
          </p:nvPicPr>
          <p:blipFill rotWithShape="1">
            <a:blip r:embed="rId4" cstate="print"/>
            <a:srcRect l="52878" b="18026"/>
            <a:stretch/>
          </p:blipFill>
          <p:spPr>
            <a:xfrm>
              <a:off x="6224277" y="1440341"/>
              <a:ext cx="2792029" cy="181964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BA7A8D-2B02-ADC5-C81C-4F5B40C6817E}"/>
                </a:ext>
              </a:extLst>
            </p:cNvPr>
            <p:cNvSpPr txBox="1"/>
            <p:nvPr/>
          </p:nvSpPr>
          <p:spPr>
            <a:xfrm>
              <a:off x="7397012" y="3303340"/>
              <a:ext cx="3238588" cy="34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</a:t>
              </a:r>
              <a:r>
                <a:rPr lang="ko-KR" altLang="en-US" dirty="0"/>
                <a:t>현실세계 </a:t>
              </a:r>
              <a:r>
                <a:rPr lang="en-US" altLang="ko-KR" dirty="0"/>
                <a:t>– SLAM1 (Main map)</a:t>
              </a:r>
              <a:endParaRPr lang="ko-KR" altLang="en-US" dirty="0"/>
            </a:p>
          </p:txBody>
        </p:sp>
        <p:pic>
          <p:nvPicPr>
            <p:cNvPr id="20" name="object 4">
              <a:extLst>
                <a:ext uri="{FF2B5EF4-FFF2-40B4-BE49-F238E27FC236}">
                  <a16:creationId xmlns:a16="http://schemas.microsoft.com/office/drawing/2014/main" id="{337757CB-C34D-8CC6-EE87-0F6682D50F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6306" y="1430311"/>
              <a:ext cx="2792028" cy="1819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89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4B448A-FE5F-0186-29C0-6DF552A3E5E1}"/>
              </a:ext>
            </a:extLst>
          </p:cNvPr>
          <p:cNvGrpSpPr/>
          <p:nvPr/>
        </p:nvGrpSpPr>
        <p:grpSpPr>
          <a:xfrm>
            <a:off x="5377758" y="1065320"/>
            <a:ext cx="6633650" cy="5555233"/>
            <a:chOff x="5995731" y="1162733"/>
            <a:chExt cx="5142285" cy="5555233"/>
          </a:xfrm>
        </p:grpSpPr>
        <p:pic>
          <p:nvPicPr>
            <p:cNvPr id="22" name="그림 21" descr="실내, 가구, 바닥, 테이블이(가) 표시된 사진">
              <a:extLst>
                <a:ext uri="{FF2B5EF4-FFF2-40B4-BE49-F238E27FC236}">
                  <a16:creationId xmlns:a16="http://schemas.microsoft.com/office/drawing/2014/main" id="{D89349B5-DC10-EFCA-F24B-81D898051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97"/>
            <a:stretch/>
          </p:blipFill>
          <p:spPr>
            <a:xfrm>
              <a:off x="5995731" y="1162733"/>
              <a:ext cx="5142285" cy="5555233"/>
            </a:xfrm>
            <a:prstGeom prst="rect">
              <a:avLst/>
            </a:prstGeom>
          </p:spPr>
        </p:pic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D0F6F06C-B8F0-2D30-AD2B-238F63C19C3C}"/>
                </a:ext>
              </a:extLst>
            </p:cNvPr>
            <p:cNvSpPr/>
            <p:nvPr/>
          </p:nvSpPr>
          <p:spPr>
            <a:xfrm>
              <a:off x="9713238" y="2893099"/>
              <a:ext cx="800038" cy="263662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slam1</a:t>
              </a:r>
              <a:endParaRPr lang="ko-KR" altLang="en-US" dirty="0"/>
            </a:p>
          </p:txBody>
        </p:sp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BAD84EDF-DAE2-9851-B71F-DD0243025F19}"/>
                </a:ext>
              </a:extLst>
            </p:cNvPr>
            <p:cNvSpPr/>
            <p:nvPr/>
          </p:nvSpPr>
          <p:spPr>
            <a:xfrm>
              <a:off x="9480621" y="4387392"/>
              <a:ext cx="800038" cy="263662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slam2</a:t>
              </a:r>
              <a:endParaRPr lang="ko-KR" altLang="en-US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7535129-1A78-A589-885B-E64AF20DB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34" y="3166794"/>
              <a:ext cx="1041407" cy="3005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356D22B-699B-E1D7-4BAF-D20B063FA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9953" y="3172375"/>
              <a:ext cx="353618" cy="94066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8BF413E-B70C-D656-935F-8CBB8E0AE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589" y="4627446"/>
              <a:ext cx="669946" cy="77651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FC57BD2-A3B8-4EEB-037C-A3A5AC303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4492" y="3926576"/>
              <a:ext cx="591355" cy="57285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86B4A1DF-762F-1AC2-2F56-5F052A30E10B}"/>
              </a:ext>
            </a:extLst>
          </p:cNvPr>
          <p:cNvSpPr/>
          <p:nvPr/>
        </p:nvSpPr>
        <p:spPr>
          <a:xfrm>
            <a:off x="7951920" y="3594983"/>
            <a:ext cx="1074951" cy="26366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marker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4FE7EC02-FD8C-DF33-703E-7B256BFA8863}"/>
              </a:ext>
            </a:extLst>
          </p:cNvPr>
          <p:cNvSpPr/>
          <p:nvPr/>
        </p:nvSpPr>
        <p:spPr>
          <a:xfrm>
            <a:off x="7217352" y="4641544"/>
            <a:ext cx="1074951" cy="26366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marker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6C06CC-6C47-5B79-FEAE-BDD5C3D762DC}"/>
              </a:ext>
            </a:extLst>
          </p:cNvPr>
          <p:cNvSpPr/>
          <p:nvPr/>
        </p:nvSpPr>
        <p:spPr>
          <a:xfrm>
            <a:off x="432883" y="5025026"/>
            <a:ext cx="7144868" cy="112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m2s1 =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2400" dirty="0">
                <a:solidFill>
                  <a:schemeClr val="bg1"/>
                </a:solidFill>
              </a:rPr>
              <a:t>m1s1 *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2400" dirty="0">
                <a:solidFill>
                  <a:schemeClr val="bg1"/>
                </a:solidFill>
              </a:rPr>
              <a:t>s2m1 * (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m2s2 - 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m1s2) + 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m1s1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EC4788-F541-DC18-3C09-27B330395D25}"/>
              </a:ext>
            </a:extLst>
          </p:cNvPr>
          <p:cNvGrpSpPr/>
          <p:nvPr/>
        </p:nvGrpSpPr>
        <p:grpSpPr>
          <a:xfrm>
            <a:off x="377995" y="1076039"/>
            <a:ext cx="7361746" cy="3277725"/>
            <a:chOff x="377995" y="1076039"/>
            <a:chExt cx="7361746" cy="32777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AD4BE4-92E6-E7CC-3300-7B15137B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5" y="1076039"/>
              <a:ext cx="7361746" cy="3277725"/>
            </a:xfrm>
            <a:prstGeom prst="rect">
              <a:avLst/>
            </a:prstGeom>
          </p:spPr>
        </p:pic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8495158-2C20-0B4E-8802-EAFD331611D2}"/>
                </a:ext>
              </a:extLst>
            </p:cNvPr>
            <p:cNvSpPr/>
            <p:nvPr/>
          </p:nvSpPr>
          <p:spPr>
            <a:xfrm>
              <a:off x="1522451" y="1111741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F5B8C6DD-B0F8-A8AD-D745-DBD6D51B491F}"/>
                </a:ext>
              </a:extLst>
            </p:cNvPr>
            <p:cNvSpPr/>
            <p:nvPr/>
          </p:nvSpPr>
          <p:spPr>
            <a:xfrm>
              <a:off x="1522452" y="2747515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순서도: 대체 처리 26">
              <a:extLst>
                <a:ext uri="{FF2B5EF4-FFF2-40B4-BE49-F238E27FC236}">
                  <a16:creationId xmlns:a16="http://schemas.microsoft.com/office/drawing/2014/main" id="{902A5719-F032-6C45-E5BD-6A6209D3FDC5}"/>
                </a:ext>
              </a:extLst>
            </p:cNvPr>
            <p:cNvSpPr/>
            <p:nvPr/>
          </p:nvSpPr>
          <p:spPr>
            <a:xfrm>
              <a:off x="1522451" y="1535010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 m1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순서도: 대체 처리 27">
              <a:extLst>
                <a:ext uri="{FF2B5EF4-FFF2-40B4-BE49-F238E27FC236}">
                  <a16:creationId xmlns:a16="http://schemas.microsoft.com/office/drawing/2014/main" id="{A66E61EC-F88C-84B8-E42A-9B3EEE95D7CE}"/>
                </a:ext>
              </a:extLst>
            </p:cNvPr>
            <p:cNvSpPr/>
            <p:nvPr/>
          </p:nvSpPr>
          <p:spPr>
            <a:xfrm>
              <a:off x="1522451" y="1944422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&lt;-m2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id="{DD15A81E-7EA9-8780-9371-CBB428FCA475}"/>
                </a:ext>
              </a:extLst>
            </p:cNvPr>
            <p:cNvSpPr/>
            <p:nvPr/>
          </p:nvSpPr>
          <p:spPr>
            <a:xfrm>
              <a:off x="1522451" y="3170784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 m1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id="{9051C511-5FD0-5DDE-6C6F-AC12E600ED9F}"/>
                </a:ext>
              </a:extLst>
            </p:cNvPr>
            <p:cNvSpPr/>
            <p:nvPr/>
          </p:nvSpPr>
          <p:spPr>
            <a:xfrm>
              <a:off x="1522451" y="3580196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&lt;-m2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0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498631" y="995913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결과</a:t>
            </a: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8628B-26D4-8405-86F2-2EE1607D4071}"/>
              </a:ext>
            </a:extLst>
          </p:cNvPr>
          <p:cNvSpPr txBox="1"/>
          <p:nvPr/>
        </p:nvSpPr>
        <p:spPr>
          <a:xfrm>
            <a:off x="498631" y="2405849"/>
            <a:ext cx="108203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Slam 1</a:t>
            </a:r>
            <a:r>
              <a:rPr lang="ko-KR" altLang="en-US" sz="2400" dirty="0"/>
              <a:t>에서 </a:t>
            </a:r>
            <a:r>
              <a:rPr lang="en-US" altLang="ko-KR" sz="2400" dirty="0"/>
              <a:t>Marker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의 좌표               </a:t>
            </a:r>
            <a:r>
              <a:rPr lang="en-US" altLang="ko-KR" sz="2400" dirty="0"/>
              <a:t>: [-0.178851649, 0.164636791, 0.310691178] </a:t>
            </a:r>
          </a:p>
          <a:p>
            <a:r>
              <a:rPr lang="en-US" altLang="ko-KR" sz="2400" dirty="0"/>
              <a:t>Slam 2</a:t>
            </a:r>
            <a:r>
              <a:rPr lang="ko-KR" altLang="en-US" sz="2400" dirty="0"/>
              <a:t>에서 변환된 </a:t>
            </a:r>
            <a:r>
              <a:rPr lang="en-US" altLang="ko-KR" sz="2400" dirty="0"/>
              <a:t>Marker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의 좌표  </a:t>
            </a:r>
            <a:r>
              <a:rPr lang="en-US" altLang="ko-KR" sz="2400" dirty="0"/>
              <a:t>: [-0.197342503, 0.155579380, 0.318472691]</a:t>
            </a:r>
          </a:p>
          <a:p>
            <a:endParaRPr lang="en-US" altLang="ko-KR" sz="2400" dirty="0"/>
          </a:p>
          <a:p>
            <a:r>
              <a:rPr lang="en-US" altLang="ko-KR" sz="2400" dirty="0"/>
              <a:t>L2-Distance</a:t>
            </a:r>
            <a:r>
              <a:rPr lang="ko-KR" altLang="en-US" sz="2400" dirty="0"/>
              <a:t> </a:t>
            </a:r>
            <a:r>
              <a:rPr lang="en-US" altLang="ko-KR" sz="2400" dirty="0"/>
              <a:t>: 0.0220114</a:t>
            </a:r>
          </a:p>
          <a:p>
            <a:endParaRPr lang="en-US" altLang="ko-KR" sz="2400" dirty="0"/>
          </a:p>
          <a:p>
            <a:r>
              <a:rPr lang="en-US" altLang="ko-KR" sz="2000" dirty="0"/>
              <a:t>Marker 1 slam1</a:t>
            </a:r>
            <a:r>
              <a:rPr lang="ko-KR" altLang="en-US" sz="2000" dirty="0"/>
              <a:t> </a:t>
            </a:r>
            <a:r>
              <a:rPr lang="en-US" altLang="ko-KR" sz="2000" dirty="0"/>
              <a:t>world size : 0.04714          </a:t>
            </a:r>
          </a:p>
          <a:p>
            <a:r>
              <a:rPr lang="en-US" altLang="ko-KR" sz="2000" dirty="0"/>
              <a:t>Marker 2 slam1</a:t>
            </a:r>
            <a:r>
              <a:rPr lang="ko-KR" altLang="en-US" sz="2000" dirty="0"/>
              <a:t> </a:t>
            </a:r>
            <a:r>
              <a:rPr lang="en-US" altLang="ko-KR" sz="2000" dirty="0"/>
              <a:t>world size : 0.03878</a:t>
            </a:r>
          </a:p>
          <a:p>
            <a:endParaRPr lang="en-US" altLang="ko-KR" sz="2000" dirty="0"/>
          </a:p>
          <a:p>
            <a:r>
              <a:rPr lang="en-US" altLang="ko-KR" sz="2000" dirty="0"/>
              <a:t>Marker real size : 155mm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84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결과</a:t>
            </a:r>
            <a:endParaRPr lang="en-US" altLang="ko-KR" sz="28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88BD6C8-66FE-C789-E867-01598B131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r="13166" b="8376"/>
          <a:stretch/>
        </p:blipFill>
        <p:spPr>
          <a:xfrm>
            <a:off x="2740897" y="1065320"/>
            <a:ext cx="8881450" cy="55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Vuforia </a:t>
            </a:r>
            <a:r>
              <a:rPr lang="ko-KR" altLang="en-US" sz="2800" dirty="0"/>
              <a:t>마커 연동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1417D-7D73-8937-AAB8-D261B030C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50" t="11945" b="34300"/>
          <a:stretch/>
        </p:blipFill>
        <p:spPr>
          <a:xfrm>
            <a:off x="3364637" y="1364767"/>
            <a:ext cx="8346829" cy="49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113C4-86C3-3829-972E-B2A19D84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A9087-580E-05AD-2B9B-D577BA8F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축소세계 구축</a:t>
            </a:r>
            <a:endParaRPr lang="en-US" altLang="ko-KR" sz="4800" dirty="0"/>
          </a:p>
          <a:p>
            <a:r>
              <a:rPr lang="ko-KR" altLang="en-US" sz="4800" dirty="0"/>
              <a:t>좌표계 통제가 가능한 </a:t>
            </a:r>
            <a:r>
              <a:rPr lang="en-US" altLang="ko-KR" sz="4800" dirty="0"/>
              <a:t>SLAM</a:t>
            </a:r>
            <a:r>
              <a:rPr lang="ko-KR" altLang="en-US" sz="4800" dirty="0"/>
              <a:t>기술 </a:t>
            </a:r>
            <a:endParaRPr lang="en-US" altLang="ko-KR" sz="4800" dirty="0"/>
          </a:p>
          <a:p>
            <a:r>
              <a:rPr lang="ko-KR" altLang="en-US" sz="4800" dirty="0"/>
              <a:t>카메라 </a:t>
            </a:r>
            <a:r>
              <a:rPr lang="ko-KR" altLang="en-US" sz="4800" dirty="0" err="1"/>
              <a:t>로컬리제이션</a:t>
            </a:r>
            <a:r>
              <a:rPr lang="ko-KR" altLang="en-US" sz="4800" dirty="0"/>
              <a:t> 기술</a:t>
            </a:r>
            <a:endParaRPr lang="en-US" altLang="ko-KR" sz="4800" dirty="0"/>
          </a:p>
          <a:p>
            <a:r>
              <a:rPr lang="ko-KR" altLang="en-US" sz="4800" dirty="0"/>
              <a:t>축소세계의 실시간 </a:t>
            </a:r>
            <a:r>
              <a:rPr lang="en-US" altLang="ko-KR" sz="4800" dirty="0"/>
              <a:t>3</a:t>
            </a:r>
            <a:r>
              <a:rPr lang="ko-KR" altLang="en-US" sz="4800" dirty="0"/>
              <a:t>차원 추적 기술</a:t>
            </a:r>
            <a:endParaRPr lang="en-US" altLang="ko-KR" sz="4800" dirty="0"/>
          </a:p>
          <a:p>
            <a:r>
              <a:rPr lang="ko-KR" altLang="en-US" sz="4800" dirty="0"/>
              <a:t>정보 지역화 기술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736BE17-BC99-AB72-9E5F-703A450CC99A}"/>
              </a:ext>
            </a:extLst>
          </p:cNvPr>
          <p:cNvSpPr/>
          <p:nvPr/>
        </p:nvSpPr>
        <p:spPr>
          <a:xfrm>
            <a:off x="888371" y="4873841"/>
            <a:ext cx="10415257" cy="843378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03592" y="1065320"/>
            <a:ext cx="622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1. Yolov5  segmentation</a:t>
            </a:r>
            <a:r>
              <a:rPr lang="ko-KR" altLang="en-US" sz="2400" dirty="0"/>
              <a:t>을</a:t>
            </a:r>
            <a:r>
              <a:rPr lang="en-US" altLang="ko-KR" sz="2400" dirty="0"/>
              <a:t>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masking</a:t>
            </a:r>
          </a:p>
          <a:p>
            <a:endParaRPr lang="ko-KR" altLang="en-US" sz="2400" dirty="0"/>
          </a:p>
        </p:txBody>
      </p:sp>
      <p:pic>
        <p:nvPicPr>
          <p:cNvPr id="5" name="그림 4" descr="의류, 사람, 스탠딩, 바지이(가) 표시된 사진">
            <a:extLst>
              <a:ext uri="{FF2B5EF4-FFF2-40B4-BE49-F238E27FC236}">
                <a16:creationId xmlns:a16="http://schemas.microsoft.com/office/drawing/2014/main" id="{DE825A72-6AF0-2575-690B-0EE3A262E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7" y="1717291"/>
            <a:ext cx="9927336" cy="4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03592" y="1065320"/>
            <a:ext cx="622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이미지 </a:t>
            </a:r>
            <a:r>
              <a:rPr lang="en-US" altLang="ko-KR" sz="2400" dirty="0"/>
              <a:t>feature </a:t>
            </a:r>
            <a:r>
              <a:rPr lang="ko-KR" altLang="en-US" sz="2400" dirty="0"/>
              <a:t>추출</a:t>
            </a:r>
            <a:endParaRPr lang="en-US" altLang="ko-KR" sz="2400" dirty="0"/>
          </a:p>
        </p:txBody>
      </p:sp>
      <p:pic>
        <p:nvPicPr>
          <p:cNvPr id="4" name="그림 3" descr="목, 문신, 사람이(가) 표시된 사진&#10;&#10;자동 생성된 설명">
            <a:extLst>
              <a:ext uri="{FF2B5EF4-FFF2-40B4-BE49-F238E27FC236}">
                <a16:creationId xmlns:a16="http://schemas.microsoft.com/office/drawing/2014/main" id="{0CED921C-5A2D-AE83-1E6C-11172C9E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" y="1379812"/>
            <a:ext cx="12088687" cy="50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1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03592" y="1065320"/>
            <a:ext cx="622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3. Visual slam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3d</a:t>
            </a:r>
            <a:r>
              <a:rPr lang="ko-KR" altLang="en-US" sz="2400" dirty="0"/>
              <a:t>좌표 연산</a:t>
            </a:r>
            <a:endParaRPr lang="en-US" altLang="ko-KR" sz="2400" dirty="0"/>
          </a:p>
        </p:txBody>
      </p:sp>
      <p:pic>
        <p:nvPicPr>
          <p:cNvPr id="5" name="그림 4" descr="스크린샷, 회로이(가) 표시된 사진&#10;&#10;자동 생성된 설명">
            <a:extLst>
              <a:ext uri="{FF2B5EF4-FFF2-40B4-BE49-F238E27FC236}">
                <a16:creationId xmlns:a16="http://schemas.microsoft.com/office/drawing/2014/main" id="{65CB8F5D-D654-54AC-1856-5328F73A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65515"/>
            <a:ext cx="11382375" cy="41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나무, 텍스트, 야외이(가) 표시된 사진&#10;&#10;자동 생성된 설명">
            <a:extLst>
              <a:ext uri="{FF2B5EF4-FFF2-40B4-BE49-F238E27FC236}">
                <a16:creationId xmlns:a16="http://schemas.microsoft.com/office/drawing/2014/main" id="{F10B6D9D-97F7-1449-F841-F79207BE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개발 현황 </a:t>
            </a:r>
            <a:r>
              <a:rPr lang="en-US" altLang="ko-KR" sz="4400" dirty="0"/>
              <a:t>-</a:t>
            </a:r>
            <a:r>
              <a:rPr lang="ko-KR" altLang="en-US" sz="4400" dirty="0"/>
              <a:t> 정보 지역화 기술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D3490-B053-A0C3-32A6-46E6F2AB8F97}"/>
              </a:ext>
            </a:extLst>
          </p:cNvPr>
          <p:cNvSpPr txBox="1"/>
          <p:nvPr/>
        </p:nvSpPr>
        <p:spPr>
          <a:xfrm>
            <a:off x="603591" y="1065320"/>
            <a:ext cx="820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Pybind11</a:t>
            </a:r>
            <a:r>
              <a:rPr lang="ko-KR" altLang="en-US" sz="2400" dirty="0"/>
              <a:t>을 이용한 </a:t>
            </a:r>
            <a:r>
              <a:rPr lang="en-US" altLang="ko-KR" sz="2400" dirty="0" err="1"/>
              <a:t>c++</a:t>
            </a:r>
            <a:r>
              <a:rPr lang="en-US" altLang="ko-KR" sz="2400" dirty="0"/>
              <a:t> </a:t>
            </a:r>
            <a:r>
              <a:rPr lang="ko-KR" altLang="en-US" sz="2400" dirty="0"/>
              <a:t>환경에서 </a:t>
            </a:r>
            <a:r>
              <a:rPr lang="en-US" altLang="ko-KR" sz="2400" dirty="0"/>
              <a:t>DeepLabV3 segmentation 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8E05C3A-1CEA-FBF2-B756-A99293C03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0" t="1093" r="32821" b="73204"/>
          <a:stretch/>
        </p:blipFill>
        <p:spPr>
          <a:xfrm>
            <a:off x="526472" y="1904561"/>
            <a:ext cx="3703783" cy="3271572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807BA42-45A6-C3B7-8CDD-795F2C53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8" t="-2009" r="2138" b="2009"/>
          <a:stretch/>
        </p:blipFill>
        <p:spPr>
          <a:xfrm>
            <a:off x="4319588" y="2366226"/>
            <a:ext cx="5397101" cy="3976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2C64C5-9D4C-00AF-3C9E-657E0DE26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3" t="-4088" r="2773" b="4088"/>
          <a:stretch/>
        </p:blipFill>
        <p:spPr>
          <a:xfrm>
            <a:off x="8030857" y="1602721"/>
            <a:ext cx="4161143" cy="2818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82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01139-FEFC-D53A-0B8F-E9BF827A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BF8D55-2F23-B9BD-34AA-916615BF5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4095930" y="-1567044"/>
            <a:ext cx="4413467" cy="10928927"/>
          </a:xfrm>
        </p:spPr>
        <p:txBody>
          <a:bodyPr/>
          <a:lstStyle/>
          <a:p>
            <a:r>
              <a:rPr lang="en-US" altLang="ko-KR" dirty="0"/>
              <a:t>deepLabV3 -&gt; Yolov5-seg  </a:t>
            </a:r>
            <a:r>
              <a:rPr lang="ko-KR" altLang="en-US" dirty="0"/>
              <a:t>모델로 변경</a:t>
            </a:r>
            <a:endParaRPr lang="en-US" altLang="ko-KR" dirty="0"/>
          </a:p>
          <a:p>
            <a:r>
              <a:rPr lang="en-US" altLang="ko-KR" dirty="0"/>
              <a:t>ORB SLAM2</a:t>
            </a:r>
            <a:r>
              <a:rPr lang="ko-KR" altLang="en-US" dirty="0"/>
              <a:t>에 </a:t>
            </a:r>
            <a:r>
              <a:rPr lang="en-US" altLang="ko-KR" dirty="0"/>
              <a:t>Yolov5-seg </a:t>
            </a:r>
            <a:r>
              <a:rPr lang="ko-KR" altLang="en-US" dirty="0"/>
              <a:t>기능 추가 </a:t>
            </a:r>
            <a:r>
              <a:rPr lang="en-US" altLang="ko-KR" dirty="0"/>
              <a:t> (</a:t>
            </a:r>
            <a:r>
              <a:rPr lang="ko-KR" altLang="en-US" dirty="0"/>
              <a:t>사람 위치 추적 기능 추가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ORB SLAM2</a:t>
            </a:r>
            <a:r>
              <a:rPr lang="ko-KR" altLang="en-US" dirty="0"/>
              <a:t>에 </a:t>
            </a:r>
            <a:r>
              <a:rPr lang="en-US" altLang="ko-KR" dirty="0"/>
              <a:t>socket</a:t>
            </a:r>
            <a:r>
              <a:rPr lang="ko-KR" altLang="en-US" dirty="0"/>
              <a:t>통신 기능 추가 </a:t>
            </a:r>
            <a:endParaRPr lang="en-US" altLang="ko-KR" dirty="0"/>
          </a:p>
          <a:p>
            <a:r>
              <a:rPr lang="en-US" altLang="ko-KR" dirty="0"/>
              <a:t>Unity(</a:t>
            </a:r>
            <a:r>
              <a:rPr lang="en-US" altLang="ko-KR" sz="2800" dirty="0"/>
              <a:t>Vuforia)</a:t>
            </a:r>
            <a:r>
              <a:rPr lang="ko-KR" altLang="en-US" sz="2800" dirty="0"/>
              <a:t>에 </a:t>
            </a:r>
            <a:r>
              <a:rPr lang="en-US" altLang="ko-KR" dirty="0"/>
              <a:t>socket</a:t>
            </a:r>
            <a:r>
              <a:rPr lang="ko-KR" altLang="en-US" dirty="0"/>
              <a:t>통신 기능 추가 </a:t>
            </a:r>
            <a:endParaRPr lang="en-US" altLang="ko-KR" dirty="0"/>
          </a:p>
          <a:p>
            <a:r>
              <a:rPr lang="en-US" altLang="ko-KR" dirty="0"/>
              <a:t>Coordinate transform system  </a:t>
            </a:r>
            <a:r>
              <a:rPr lang="ko-KR" altLang="en-US" dirty="0"/>
              <a:t>서버 구현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043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113C4-86C3-3829-972E-B2A19D84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A9087-580E-05AD-2B9B-D577BA8F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축소세계 구축</a:t>
            </a:r>
            <a:endParaRPr lang="en-US" altLang="ko-KR" sz="4800" dirty="0"/>
          </a:p>
          <a:p>
            <a:r>
              <a:rPr lang="ko-KR" altLang="en-US" sz="4800" dirty="0"/>
              <a:t>좌표계 통제가 가능한 </a:t>
            </a:r>
            <a:r>
              <a:rPr lang="en-US" altLang="ko-KR" sz="4800" dirty="0"/>
              <a:t>SLAM</a:t>
            </a:r>
            <a:r>
              <a:rPr lang="ko-KR" altLang="en-US" sz="4800" dirty="0"/>
              <a:t>기술 </a:t>
            </a:r>
            <a:endParaRPr lang="en-US" altLang="ko-KR" sz="4800" dirty="0"/>
          </a:p>
          <a:p>
            <a:r>
              <a:rPr lang="ko-KR" altLang="en-US" sz="4800" dirty="0"/>
              <a:t>카메라 </a:t>
            </a:r>
            <a:r>
              <a:rPr lang="ko-KR" altLang="en-US" sz="4800" dirty="0" err="1"/>
              <a:t>로컬리제이션</a:t>
            </a:r>
            <a:r>
              <a:rPr lang="ko-KR" altLang="en-US" sz="4800" dirty="0"/>
              <a:t> 기술</a:t>
            </a:r>
            <a:endParaRPr lang="en-US" altLang="ko-KR" sz="4800" dirty="0"/>
          </a:p>
          <a:p>
            <a:r>
              <a:rPr lang="ko-KR" altLang="en-US" sz="4800" dirty="0"/>
              <a:t>축소세계의 실시간 </a:t>
            </a:r>
            <a:r>
              <a:rPr lang="en-US" altLang="ko-KR" sz="4800" dirty="0"/>
              <a:t>3</a:t>
            </a:r>
            <a:r>
              <a:rPr lang="ko-KR" altLang="en-US" sz="4800" dirty="0"/>
              <a:t>차원 추적 기술</a:t>
            </a:r>
            <a:endParaRPr lang="en-US" altLang="ko-KR" sz="4800" dirty="0"/>
          </a:p>
          <a:p>
            <a:r>
              <a:rPr lang="ko-KR" altLang="en-US" sz="4800" dirty="0"/>
              <a:t>정보 지역화 기술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736BE17-BC99-AB72-9E5F-703A450CC99A}"/>
              </a:ext>
            </a:extLst>
          </p:cNvPr>
          <p:cNvSpPr/>
          <p:nvPr/>
        </p:nvSpPr>
        <p:spPr>
          <a:xfrm>
            <a:off x="838200" y="2580239"/>
            <a:ext cx="10415257" cy="229958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5263F-2E06-3CDC-32D2-10CEF336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93855"/>
            <a:ext cx="10515600" cy="1325563"/>
          </a:xfrm>
        </p:spPr>
        <p:txBody>
          <a:bodyPr/>
          <a:lstStyle/>
          <a:p>
            <a:r>
              <a:rPr lang="en-US" altLang="ko-KR" dirty="0"/>
              <a:t>Multi SLAM System</a:t>
            </a:r>
            <a:endParaRPr lang="ko-KR" altLang="en-US" dirty="0"/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CB5F8E1F-DA11-D806-A2F8-E5D9142F6EA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900" y="1251294"/>
            <a:ext cx="9474200" cy="229058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A34F7F-1D98-9DA7-29AD-7E92ADBB8071}"/>
              </a:ext>
            </a:extLst>
          </p:cNvPr>
          <p:cNvGrpSpPr/>
          <p:nvPr/>
        </p:nvGrpSpPr>
        <p:grpSpPr>
          <a:xfrm>
            <a:off x="2777404" y="3633501"/>
            <a:ext cx="6484792" cy="2679617"/>
            <a:chOff x="2853604" y="3422732"/>
            <a:chExt cx="6484792" cy="26796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581400-A6A1-355F-6B98-8C1DD6CD0DD6}"/>
                </a:ext>
              </a:extLst>
            </p:cNvPr>
            <p:cNvSpPr/>
            <p:nvPr/>
          </p:nvSpPr>
          <p:spPr>
            <a:xfrm>
              <a:off x="5410200" y="473074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50B578-0B71-93C0-7A37-5C4F2D19E4C4}"/>
                </a:ext>
              </a:extLst>
            </p:cNvPr>
            <p:cNvSpPr/>
            <p:nvPr/>
          </p:nvSpPr>
          <p:spPr>
            <a:xfrm>
              <a:off x="5410200" y="541654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51C1989-57A1-3D9F-A045-9B93E6A97B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41876"/>
              <a:ext cx="0" cy="10393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284E4DC-D8A1-E8EA-8DB7-3EF0726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04" y="3433977"/>
              <a:ext cx="2385291" cy="154153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D9C6B25-FFA1-12B2-267C-97722612E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7683" y="3422732"/>
              <a:ext cx="2370713" cy="159212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4AD9F66-1EE3-0447-BC82-0681843BAF5B}"/>
              </a:ext>
            </a:extLst>
          </p:cNvPr>
          <p:cNvGrpSpPr/>
          <p:nvPr/>
        </p:nvGrpSpPr>
        <p:grpSpPr>
          <a:xfrm>
            <a:off x="2070100" y="3527238"/>
            <a:ext cx="8051800" cy="2785880"/>
            <a:chOff x="2070100" y="3527238"/>
            <a:chExt cx="8051800" cy="278588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1504B84-E48C-90B8-DA2F-553418D2C6C8}"/>
                </a:ext>
              </a:extLst>
            </p:cNvPr>
            <p:cNvGrpSpPr/>
            <p:nvPr/>
          </p:nvGrpSpPr>
          <p:grpSpPr>
            <a:xfrm>
              <a:off x="2070100" y="3527238"/>
              <a:ext cx="8051800" cy="2785880"/>
              <a:chOff x="2070100" y="3543301"/>
              <a:chExt cx="8051800" cy="278588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140760A-E6C6-30BF-D31B-175E62402286}"/>
                  </a:ext>
                </a:extLst>
              </p:cNvPr>
              <p:cNvSpPr/>
              <p:nvPr/>
            </p:nvSpPr>
            <p:spPr>
              <a:xfrm>
                <a:off x="54102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SLAM1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07AC6A-1E34-6A1A-361D-CAF911F606D1}"/>
                  </a:ext>
                </a:extLst>
              </p:cNvPr>
              <p:cNvSpPr/>
              <p:nvPr/>
            </p:nvSpPr>
            <p:spPr>
              <a:xfrm>
                <a:off x="87503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SLAM3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DE5983-1571-94AD-D4CE-B85DB1A441A0}"/>
                  </a:ext>
                </a:extLst>
              </p:cNvPr>
              <p:cNvSpPr/>
              <p:nvPr/>
            </p:nvSpPr>
            <p:spPr>
              <a:xfrm>
                <a:off x="20701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SLAM2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순서도: 처리 11">
                <a:extLst>
                  <a:ext uri="{FF2B5EF4-FFF2-40B4-BE49-F238E27FC236}">
                    <a16:creationId xmlns:a16="http://schemas.microsoft.com/office/drawing/2014/main" id="{BB6701AE-8CDB-3F7B-0A03-00BDEE70BCD6}"/>
                  </a:ext>
                </a:extLst>
              </p:cNvPr>
              <p:cNvSpPr/>
              <p:nvPr/>
            </p:nvSpPr>
            <p:spPr>
              <a:xfrm>
                <a:off x="4730750" y="5422899"/>
                <a:ext cx="2730500" cy="906282"/>
              </a:xfrm>
              <a:prstGeom prst="flowChartProcess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</a:rPr>
                  <a:t>Coordinate transform system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0E64FD65-E801-D299-B016-FE799C4B4CA8}"/>
                  </a:ext>
                </a:extLst>
              </p:cNvPr>
              <p:cNvCxnSpPr>
                <a:cxnSpLocks/>
                <a:stCxn id="42" idx="2"/>
                <a:endCxn id="12" idx="0"/>
              </p:cNvCxnSpPr>
              <p:nvPr/>
            </p:nvCxnSpPr>
            <p:spPr>
              <a:xfrm>
                <a:off x="6096000" y="4914901"/>
                <a:ext cx="0" cy="50799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179DD630-E195-F32A-ABEA-055BF32061DC}"/>
                  </a:ext>
                </a:extLst>
              </p:cNvPr>
              <p:cNvCxnSpPr>
                <a:cxnSpLocks/>
                <a:stCxn id="43" idx="2"/>
                <a:endCxn id="12" idx="1"/>
              </p:cNvCxnSpPr>
              <p:nvPr/>
            </p:nvCxnSpPr>
            <p:spPr>
              <a:xfrm>
                <a:off x="2755900" y="4908524"/>
                <a:ext cx="1974850" cy="96751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4BE24244-3177-C892-6709-B244FD777E74}"/>
                  </a:ext>
                </a:extLst>
              </p:cNvPr>
              <p:cNvCxnSpPr>
                <a:cxnSpLocks/>
                <a:stCxn id="35" idx="2"/>
                <a:endCxn id="12" idx="3"/>
              </p:cNvCxnSpPr>
              <p:nvPr/>
            </p:nvCxnSpPr>
            <p:spPr>
              <a:xfrm flipH="1">
                <a:off x="7461250" y="4923162"/>
                <a:ext cx="1974850" cy="95287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E1ED46-4C97-32DD-2F51-8FBE470CAEA0}"/>
                </a:ext>
              </a:extLst>
            </p:cNvPr>
            <p:cNvSpPr/>
            <p:nvPr/>
          </p:nvSpPr>
          <p:spPr>
            <a:xfrm>
              <a:off x="8750300" y="422129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8FD390-BDEC-9AA9-A7D0-293867A3E84D}"/>
                </a:ext>
              </a:extLst>
            </p:cNvPr>
            <p:cNvSpPr/>
            <p:nvPr/>
          </p:nvSpPr>
          <p:spPr>
            <a:xfrm>
              <a:off x="5160601" y="4213038"/>
              <a:ext cx="1870798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Main Map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5765F4C-7EBC-0BD0-C86D-8572C2CC6BAF}"/>
                </a:ext>
              </a:extLst>
            </p:cNvPr>
            <p:cNvSpPr/>
            <p:nvPr/>
          </p:nvSpPr>
          <p:spPr>
            <a:xfrm>
              <a:off x="2070100" y="4206661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5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998E-2A87-EF20-7873-384F20D4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Coordinate transform system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2AFF5-C77D-4484-BBBE-686D0BCFE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SLAM </a:t>
            </a:r>
            <a:r>
              <a:rPr lang="ko-KR" altLang="en-US" dirty="0"/>
              <a:t>시스템이 공유하는 </a:t>
            </a:r>
            <a:r>
              <a:rPr lang="en-US" altLang="ko-KR" dirty="0" err="1"/>
              <a:t>Aruco</a:t>
            </a:r>
            <a:r>
              <a:rPr lang="ko-KR" altLang="en-US" dirty="0"/>
              <a:t>마커를 이용한 좌표 변환     시스템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DF9A2C-10BF-55A5-E9EB-C158F49611AC}"/>
              </a:ext>
            </a:extLst>
          </p:cNvPr>
          <p:cNvGrpSpPr/>
          <p:nvPr/>
        </p:nvGrpSpPr>
        <p:grpSpPr>
          <a:xfrm>
            <a:off x="5109201" y="5599888"/>
            <a:ext cx="3433764" cy="461665"/>
            <a:chOff x="4605957" y="5152993"/>
            <a:chExt cx="3433764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1388BF-AA94-6F0E-03FC-8CA665665A64}"/>
                </a:ext>
              </a:extLst>
            </p:cNvPr>
            <p:cNvSpPr txBox="1"/>
            <p:nvPr/>
          </p:nvSpPr>
          <p:spPr>
            <a:xfrm>
              <a:off x="5061790" y="5152993"/>
              <a:ext cx="2522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Object Coordinate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5B07AC8-8474-7A23-422C-00DBE438C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05957" y="5186554"/>
              <a:ext cx="34337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2AE3C4-FBB7-D367-285A-34B8CAD1DAAE}"/>
              </a:ext>
            </a:extLst>
          </p:cNvPr>
          <p:cNvGrpSpPr/>
          <p:nvPr/>
        </p:nvGrpSpPr>
        <p:grpSpPr>
          <a:xfrm>
            <a:off x="1630074" y="3941174"/>
            <a:ext cx="6873639" cy="2073252"/>
            <a:chOff x="1630074" y="3941174"/>
            <a:chExt cx="6873639" cy="207325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E8B033-D9ED-698C-D1F1-4A0C64498A75}"/>
                </a:ext>
              </a:extLst>
            </p:cNvPr>
            <p:cNvGrpSpPr/>
            <p:nvPr/>
          </p:nvGrpSpPr>
          <p:grpSpPr>
            <a:xfrm>
              <a:off x="1630074" y="3941174"/>
              <a:ext cx="6873639" cy="1447955"/>
              <a:chOff x="1166082" y="3479645"/>
              <a:chExt cx="6873639" cy="1447955"/>
            </a:xfrm>
          </p:grpSpPr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65C097B-6DD5-1235-F714-A1C32906D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375" y="3479645"/>
                <a:ext cx="0" cy="10415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F2151A-6946-EE10-32D2-5B8C97796BE5}"/>
                  </a:ext>
                </a:extLst>
              </p:cNvPr>
              <p:cNvSpPr txBox="1"/>
              <p:nvPr/>
            </p:nvSpPr>
            <p:spPr>
              <a:xfrm>
                <a:off x="1166082" y="3660243"/>
                <a:ext cx="1961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Object Coordinate</a:t>
                </a:r>
              </a:p>
              <a:p>
                <a:r>
                  <a:rPr lang="en-US" altLang="ko-KR" dirty="0"/>
                  <a:t>[R|T](Marker)</a:t>
                </a:r>
                <a:endParaRPr lang="ko-KR" altLang="en-US" dirty="0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6692D9CC-BDB3-6531-1D1A-8C637E3AA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5957" y="4927600"/>
                <a:ext cx="34337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D7F2B9-00FA-4AF1-B443-1B3B98DFB60A}"/>
                  </a:ext>
                </a:extLst>
              </p:cNvPr>
              <p:cNvSpPr txBox="1"/>
              <p:nvPr/>
            </p:nvSpPr>
            <p:spPr>
              <a:xfrm>
                <a:off x="5510302" y="4452512"/>
                <a:ext cx="1984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[R|T](Marker)</a:t>
                </a:r>
                <a:endParaRPr lang="ko-KR" altLang="en-US" dirty="0"/>
              </a:p>
            </p:txBody>
          </p:sp>
        </p:grpSp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BED2084D-5FF1-93A8-0B49-7E9DCD8DF8E0}"/>
                </a:ext>
              </a:extLst>
            </p:cNvPr>
            <p:cNvSpPr/>
            <p:nvPr/>
          </p:nvSpPr>
          <p:spPr>
            <a:xfrm>
              <a:off x="2226117" y="5108144"/>
              <a:ext cx="2730500" cy="906282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Coordinate transform system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1ED4254-5A58-79FD-4567-53BD2398CD4F}"/>
              </a:ext>
            </a:extLst>
          </p:cNvPr>
          <p:cNvSpPr txBox="1"/>
          <p:nvPr/>
        </p:nvSpPr>
        <p:spPr>
          <a:xfrm>
            <a:off x="6475814" y="3710341"/>
            <a:ext cx="125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wanted</a:t>
            </a:r>
            <a:endParaRPr lang="ko-KR" altLang="en-US" sz="2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113DF9-49E1-6A3B-34A0-66C7B432F8ED}"/>
              </a:ext>
            </a:extLst>
          </p:cNvPr>
          <p:cNvGrpSpPr/>
          <p:nvPr/>
        </p:nvGrpSpPr>
        <p:grpSpPr>
          <a:xfrm>
            <a:off x="2905567" y="3091400"/>
            <a:ext cx="7329444" cy="2785191"/>
            <a:chOff x="2905567" y="3091400"/>
            <a:chExt cx="7329444" cy="2785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B87C49-4546-FB8E-8234-6046F0BDC5B0}"/>
                </a:ext>
              </a:extLst>
            </p:cNvPr>
            <p:cNvSpPr/>
            <p:nvPr/>
          </p:nvSpPr>
          <p:spPr>
            <a:xfrm>
              <a:off x="8863411" y="5190791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B62A76-057F-ADE7-31DC-57CB6D04D05C}"/>
                </a:ext>
              </a:extLst>
            </p:cNvPr>
            <p:cNvSpPr/>
            <p:nvPr/>
          </p:nvSpPr>
          <p:spPr>
            <a:xfrm>
              <a:off x="2905567" y="3091400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B3C56C0-D004-BBB6-B8D0-944BBF2EA559}"/>
                </a:ext>
              </a:extLst>
            </p:cNvPr>
            <p:cNvCxnSpPr>
              <a:cxnSpLocks/>
            </p:cNvCxnSpPr>
            <p:nvPr/>
          </p:nvCxnSpPr>
          <p:spPr>
            <a:xfrm>
              <a:off x="4382795" y="3434300"/>
              <a:ext cx="4903638" cy="171051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6257B-4DF4-8B46-CBFD-19BED4AA2842}"/>
              </a:ext>
            </a:extLst>
          </p:cNvPr>
          <p:cNvGrpSpPr/>
          <p:nvPr/>
        </p:nvGrpSpPr>
        <p:grpSpPr>
          <a:xfrm>
            <a:off x="4277167" y="2807182"/>
            <a:ext cx="6029807" cy="2308884"/>
            <a:chOff x="4382795" y="2799260"/>
            <a:chExt cx="6029807" cy="230888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627F57B-56FB-5A6E-FA67-8209602BAD97}"/>
                </a:ext>
              </a:extLst>
            </p:cNvPr>
            <p:cNvGrpSpPr/>
            <p:nvPr/>
          </p:nvGrpSpPr>
          <p:grpSpPr>
            <a:xfrm>
              <a:off x="8897029" y="2799260"/>
              <a:ext cx="1515573" cy="1385911"/>
              <a:chOff x="953658" y="3280574"/>
              <a:chExt cx="2526385" cy="2602352"/>
            </a:xfrm>
          </p:grpSpPr>
          <p:pic>
            <p:nvPicPr>
              <p:cNvPr id="5" name="Picture 4" descr="Distance Estimation Using Opencv and ArUco Marker : 6 Steps - Instructables">
                <a:extLst>
                  <a:ext uri="{FF2B5EF4-FFF2-40B4-BE49-F238E27FC236}">
                    <a16:creationId xmlns:a16="http://schemas.microsoft.com/office/drawing/2014/main" id="{80950D74-454F-ADEF-F480-8110A6EFB9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6" t="3415" r="9303" b="3048"/>
              <a:stretch/>
            </p:blipFill>
            <p:spPr bwMode="auto">
              <a:xfrm rot="16200000">
                <a:off x="1142239" y="3241032"/>
                <a:ext cx="2002226" cy="20813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FC1AC-8BB0-3C1F-3278-20FCD5D0C457}"/>
                  </a:ext>
                </a:extLst>
              </p:cNvPr>
              <p:cNvSpPr txBox="1"/>
              <p:nvPr/>
            </p:nvSpPr>
            <p:spPr>
              <a:xfrm>
                <a:off x="953658" y="5189424"/>
                <a:ext cx="2526385" cy="69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Aruco</a:t>
                </a:r>
                <a:r>
                  <a:rPr lang="en-US" altLang="ko-KR" dirty="0"/>
                  <a:t> marker</a:t>
                </a:r>
                <a:endParaRPr lang="ko-KR" altLang="en-US" dirty="0"/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08F7BA2-24B6-A9A0-EF16-9FE583977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82795" y="3358239"/>
              <a:ext cx="4480616" cy="2956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BD2D8A5-6B1E-F2EF-DD13-7C09CF504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5090" y="4211402"/>
              <a:ext cx="0" cy="89674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/>
          <a:lstStyle/>
          <a:p>
            <a:r>
              <a:rPr lang="ko-KR" altLang="en-US" dirty="0"/>
              <a:t>축소현실 구현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F4DA830-2629-CDB8-78AD-C1793154CA33}"/>
              </a:ext>
            </a:extLst>
          </p:cNvPr>
          <p:cNvPicPr/>
          <p:nvPr/>
        </p:nvPicPr>
        <p:blipFill rotWithShape="1">
          <a:blip r:embed="rId2" cstate="print"/>
          <a:srcRect l="52878" b="18026"/>
          <a:stretch/>
        </p:blipFill>
        <p:spPr>
          <a:xfrm>
            <a:off x="6224277" y="1440341"/>
            <a:ext cx="2792029" cy="1819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A9342-2772-3C78-58CC-FA9287489960}"/>
              </a:ext>
            </a:extLst>
          </p:cNvPr>
          <p:cNvSpPr txBox="1"/>
          <p:nvPr/>
        </p:nvSpPr>
        <p:spPr>
          <a:xfrm>
            <a:off x="7856867" y="3313678"/>
            <a:ext cx="2318878" cy="36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현실세계 </a:t>
            </a:r>
            <a:r>
              <a:rPr lang="en-US" altLang="ko-KR" dirty="0"/>
              <a:t>– SLAM1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79233A-E602-91AF-5940-F7B1BB235F7C}"/>
              </a:ext>
            </a:extLst>
          </p:cNvPr>
          <p:cNvGrpSpPr/>
          <p:nvPr/>
        </p:nvGrpSpPr>
        <p:grpSpPr>
          <a:xfrm>
            <a:off x="580883" y="1430311"/>
            <a:ext cx="3030867" cy="2211561"/>
            <a:chOff x="635611" y="1127464"/>
            <a:chExt cx="3030867" cy="226673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5558668-F26A-5962-E811-CAE7351B0601}"/>
                </a:ext>
              </a:extLst>
            </p:cNvPr>
            <p:cNvPicPr/>
            <p:nvPr/>
          </p:nvPicPr>
          <p:blipFill rotWithShape="1">
            <a:blip r:embed="rId2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AD22E-AE79-C696-E911-399D661C4E85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1118748" y="5047267"/>
            <a:ext cx="1953087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Coordinate transform system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A1201A-DC22-7B35-9FB8-B279405DF0A4}"/>
              </a:ext>
            </a:extLst>
          </p:cNvPr>
          <p:cNvGrpSpPr/>
          <p:nvPr/>
        </p:nvGrpSpPr>
        <p:grpSpPr>
          <a:xfrm>
            <a:off x="5472921" y="4271047"/>
            <a:ext cx="6325342" cy="2301179"/>
            <a:chOff x="4718481" y="4115190"/>
            <a:chExt cx="6325342" cy="2293223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A87AC593-B1D0-3308-7625-33EFB8C68888}"/>
                </a:ext>
              </a:extLst>
            </p:cNvPr>
            <p:cNvPicPr/>
            <p:nvPr/>
          </p:nvPicPr>
          <p:blipFill rotWithShape="1">
            <a:blip r:embed="rId3" cstate="print"/>
            <a:srcRect r="-52" b="19100"/>
            <a:stretch/>
          </p:blipFill>
          <p:spPr>
            <a:xfrm>
              <a:off x="4909353" y="4115190"/>
              <a:ext cx="6134470" cy="19238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E6B312-12FE-F9D4-BACE-20165F7F3C9E}"/>
                </a:ext>
              </a:extLst>
            </p:cNvPr>
            <p:cNvSpPr txBox="1"/>
            <p:nvPr/>
          </p:nvSpPr>
          <p:spPr>
            <a:xfrm>
              <a:off x="4718481" y="6039081"/>
              <a:ext cx="3258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</a:t>
              </a:r>
              <a:r>
                <a:rPr lang="ko-KR" altLang="en-US" dirty="0"/>
                <a:t>사용자의 축소 세계 </a:t>
              </a:r>
              <a:r>
                <a:rPr lang="en-US" altLang="ko-KR" dirty="0"/>
                <a:t>- </a:t>
              </a:r>
              <a:r>
                <a:rPr lang="en-US" altLang="ko-KR" dirty="0" err="1"/>
                <a:t>vuforia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07BB47-AFF8-BC20-2E4D-6A2A87E29DFD}"/>
                </a:ext>
              </a:extLst>
            </p:cNvPr>
            <p:cNvSpPr txBox="1"/>
            <p:nvPr/>
          </p:nvSpPr>
          <p:spPr>
            <a:xfrm>
              <a:off x="8547485" y="6039081"/>
              <a:ext cx="200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(d) </a:t>
              </a:r>
              <a:r>
                <a:rPr lang="ko-KR" altLang="en-US" dirty="0"/>
                <a:t>사용자의 시점</a:t>
              </a:r>
            </a:p>
          </p:txBody>
        </p:sp>
      </p:grpSp>
      <p:pic>
        <p:nvPicPr>
          <p:cNvPr id="34" name="object 4">
            <a:extLst>
              <a:ext uri="{FF2B5EF4-FFF2-40B4-BE49-F238E27FC236}">
                <a16:creationId xmlns:a16="http://schemas.microsoft.com/office/drawing/2014/main" id="{2E9A8AF7-CD52-502C-5C03-E06C1893F1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6306" y="1430311"/>
            <a:ext cx="2792028" cy="1819646"/>
          </a:xfrm>
          <a:prstGeom prst="rect">
            <a:avLst/>
          </a:prstGeom>
        </p:spPr>
      </p:pic>
      <p:pic>
        <p:nvPicPr>
          <p:cNvPr id="40" name="object 8">
            <a:extLst>
              <a:ext uri="{FF2B5EF4-FFF2-40B4-BE49-F238E27FC236}">
                <a16:creationId xmlns:a16="http://schemas.microsoft.com/office/drawing/2014/main" id="{E94D2170-7B4E-04D0-2C0B-68D1A2BE7B2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4785" y="1842484"/>
            <a:ext cx="183738" cy="31021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CCE0AB7-69E1-E954-B3C1-B147751A4C19}"/>
              </a:ext>
            </a:extLst>
          </p:cNvPr>
          <p:cNvCxnSpPr>
            <a:cxnSpLocks/>
          </p:cNvCxnSpPr>
          <p:nvPr/>
        </p:nvCxnSpPr>
        <p:spPr>
          <a:xfrm>
            <a:off x="10488523" y="2288477"/>
            <a:ext cx="871703" cy="342567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원호 87">
            <a:extLst>
              <a:ext uri="{FF2B5EF4-FFF2-40B4-BE49-F238E27FC236}">
                <a16:creationId xmlns:a16="http://schemas.microsoft.com/office/drawing/2014/main" id="{2A4C87FB-8A9B-B091-4F2B-978AA357D80C}"/>
              </a:ext>
            </a:extLst>
          </p:cNvPr>
          <p:cNvSpPr/>
          <p:nvPr/>
        </p:nvSpPr>
        <p:spPr>
          <a:xfrm>
            <a:off x="1243517" y="1181935"/>
            <a:ext cx="9454075" cy="2459935"/>
          </a:xfrm>
          <a:prstGeom prst="arc">
            <a:avLst>
              <a:gd name="adj1" fmla="val 10883230"/>
              <a:gd name="adj2" fmla="val 21191954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EEB3DB-18CA-44F4-2FFC-13EA914B5952}"/>
              </a:ext>
            </a:extLst>
          </p:cNvPr>
          <p:cNvGrpSpPr/>
          <p:nvPr/>
        </p:nvGrpSpPr>
        <p:grpSpPr>
          <a:xfrm>
            <a:off x="2094265" y="2077375"/>
            <a:ext cx="4130012" cy="3113179"/>
            <a:chOff x="2094265" y="2077375"/>
            <a:chExt cx="4130012" cy="31131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6013316-C81A-0220-63E5-86285FB57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265" y="3755218"/>
              <a:ext cx="1026" cy="11787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9ABB41-964F-AA2A-4715-C6E88D236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833" y="2077375"/>
              <a:ext cx="3152444" cy="3113179"/>
            </a:xfrm>
            <a:prstGeom prst="bentConnector3">
              <a:avLst>
                <a:gd name="adj1" fmla="val 460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C963AA-3DC4-15AF-751B-2C96AB32B3D0}"/>
              </a:ext>
            </a:extLst>
          </p:cNvPr>
          <p:cNvGrpSpPr/>
          <p:nvPr/>
        </p:nvGrpSpPr>
        <p:grpSpPr>
          <a:xfrm>
            <a:off x="3071835" y="2350165"/>
            <a:ext cx="3152442" cy="3282639"/>
            <a:chOff x="3071835" y="2350165"/>
            <a:chExt cx="3152442" cy="3282639"/>
          </a:xfrm>
        </p:grpSpPr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A9A5E7D-F971-0E34-C2BF-2A8BBE6274CA}"/>
                </a:ext>
              </a:extLst>
            </p:cNvPr>
            <p:cNvCxnSpPr>
              <a:cxnSpLocks/>
            </p:cNvCxnSpPr>
            <p:nvPr/>
          </p:nvCxnSpPr>
          <p:spPr>
            <a:xfrm>
              <a:off x="3195961" y="5632804"/>
              <a:ext cx="23525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854418FD-1551-56C3-51BB-D8EDC4105CC1}"/>
                </a:ext>
              </a:extLst>
            </p:cNvPr>
            <p:cNvCxnSpPr>
              <a:cxnSpLocks/>
              <a:stCxn id="3" idx="1"/>
              <a:endCxn id="10" idx="3"/>
            </p:cNvCxnSpPr>
            <p:nvPr/>
          </p:nvCxnSpPr>
          <p:spPr>
            <a:xfrm rot="10800000" flipV="1">
              <a:off x="3071835" y="2350165"/>
              <a:ext cx="3152442" cy="3087720"/>
            </a:xfrm>
            <a:prstGeom prst="bentConnector3">
              <a:avLst>
                <a:gd name="adj1" fmla="val 4436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35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/>
          <a:lstStyle/>
          <a:p>
            <a:r>
              <a:rPr lang="ko-KR" altLang="en-US" dirty="0"/>
              <a:t>축소현실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4714140" y="3550754"/>
            <a:ext cx="1381860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 main map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59BE2-8772-3ADB-C805-6624C1B90E5B}"/>
              </a:ext>
            </a:extLst>
          </p:cNvPr>
          <p:cNvSpPr/>
          <p:nvPr/>
        </p:nvSpPr>
        <p:spPr>
          <a:xfrm>
            <a:off x="845020" y="1950440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1 – sub map1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C92C-847D-ECFA-F177-87B480DF4C40}"/>
              </a:ext>
            </a:extLst>
          </p:cNvPr>
          <p:cNvSpPr/>
          <p:nvPr/>
        </p:nvSpPr>
        <p:spPr>
          <a:xfrm>
            <a:off x="7330093" y="3550754"/>
            <a:ext cx="1475174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Reduce map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DD079D-5DDD-C03E-8B21-06774399BFA4}"/>
              </a:ext>
            </a:extLst>
          </p:cNvPr>
          <p:cNvSpPr/>
          <p:nvPr/>
        </p:nvSpPr>
        <p:spPr>
          <a:xfrm>
            <a:off x="845020" y="5151068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3 – sub map3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027D7-45C8-34B8-FD70-7B1AA5C0133B}"/>
              </a:ext>
            </a:extLst>
          </p:cNvPr>
          <p:cNvSpPr/>
          <p:nvPr/>
        </p:nvSpPr>
        <p:spPr>
          <a:xfrm>
            <a:off x="845020" y="3550754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2 – sub map2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F95DF9-DCA3-1020-81BF-101F33857E00}"/>
              </a:ext>
            </a:extLst>
          </p:cNvPr>
          <p:cNvCxnSpPr>
            <a:cxnSpLocks/>
          </p:cNvCxnSpPr>
          <p:nvPr/>
        </p:nvCxnSpPr>
        <p:spPr>
          <a:xfrm>
            <a:off x="2982946" y="2341058"/>
            <a:ext cx="1624808" cy="1346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4C8EEF5-6944-B4A2-7C98-40155989065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018408" y="4194969"/>
            <a:ext cx="1624808" cy="1346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E4E92B-5A41-1CB2-C528-0ADB4908B4BB}"/>
              </a:ext>
            </a:extLst>
          </p:cNvPr>
          <p:cNvCxnSpPr>
            <a:cxnSpLocks/>
          </p:cNvCxnSpPr>
          <p:nvPr/>
        </p:nvCxnSpPr>
        <p:spPr>
          <a:xfrm>
            <a:off x="2947484" y="3941371"/>
            <a:ext cx="169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797E687-131E-EA1D-6C93-06CDBDC01F4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096000" y="3941372"/>
            <a:ext cx="12340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81713FD-CF07-16BC-43E8-CCD1D9361BF3}"/>
              </a:ext>
            </a:extLst>
          </p:cNvPr>
          <p:cNvCxnSpPr>
            <a:cxnSpLocks/>
            <a:stCxn id="14" idx="3"/>
            <a:endCxn id="49" idx="1"/>
          </p:cNvCxnSpPr>
          <p:nvPr/>
        </p:nvCxnSpPr>
        <p:spPr>
          <a:xfrm>
            <a:off x="8805267" y="3941372"/>
            <a:ext cx="12682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AFF247-A1F5-6443-36E4-7AB45ABE895D}"/>
              </a:ext>
            </a:extLst>
          </p:cNvPr>
          <p:cNvSpPr/>
          <p:nvPr/>
        </p:nvSpPr>
        <p:spPr>
          <a:xfrm>
            <a:off x="10073489" y="3550754"/>
            <a:ext cx="1475174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User View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164158F0-0D48-EBD5-CBC8-DAFC6CDF84A6}"/>
              </a:ext>
            </a:extLst>
          </p:cNvPr>
          <p:cNvSpPr txBox="1">
            <a:spLocks/>
          </p:cNvSpPr>
          <p:nvPr/>
        </p:nvSpPr>
        <p:spPr>
          <a:xfrm rot="5400000">
            <a:off x="2424733" y="3819321"/>
            <a:ext cx="2847641" cy="591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Coordinate transform system</a:t>
            </a:r>
            <a:endParaRPr lang="ko-KR" altLang="en-US" sz="1600" dirty="0"/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05CE3B41-80D3-D801-04DB-B046DEE369F5}"/>
              </a:ext>
            </a:extLst>
          </p:cNvPr>
          <p:cNvSpPr/>
          <p:nvPr/>
        </p:nvSpPr>
        <p:spPr>
          <a:xfrm>
            <a:off x="5733757" y="3186572"/>
            <a:ext cx="1958581" cy="700196"/>
          </a:xfrm>
          <a:prstGeom prst="arc">
            <a:avLst>
              <a:gd name="adj1" fmla="val 11416413"/>
              <a:gd name="adj2" fmla="val 2115910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7E47B31F-6E34-6333-A80D-93EEB8D50857}"/>
              </a:ext>
            </a:extLst>
          </p:cNvPr>
          <p:cNvSpPr txBox="1">
            <a:spLocks/>
          </p:cNvSpPr>
          <p:nvPr/>
        </p:nvSpPr>
        <p:spPr>
          <a:xfrm>
            <a:off x="5396562" y="2862025"/>
            <a:ext cx="2632969" cy="29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Coordinate transform system</a:t>
            </a:r>
            <a:endParaRPr lang="ko-KR" altLang="en-US" sz="1600" dirty="0"/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4DEF5356-7D16-2BA6-5FBB-8E56AA1E9705}"/>
              </a:ext>
            </a:extLst>
          </p:cNvPr>
          <p:cNvSpPr/>
          <p:nvPr/>
        </p:nvSpPr>
        <p:spPr>
          <a:xfrm>
            <a:off x="8460418" y="3153838"/>
            <a:ext cx="1958581" cy="700196"/>
          </a:xfrm>
          <a:prstGeom prst="arc">
            <a:avLst>
              <a:gd name="adj1" fmla="val 11416413"/>
              <a:gd name="adj2" fmla="val 2115910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2DF49C21-304E-518A-9A58-138326E6274C}"/>
              </a:ext>
            </a:extLst>
          </p:cNvPr>
          <p:cNvSpPr txBox="1">
            <a:spLocks/>
          </p:cNvSpPr>
          <p:nvPr/>
        </p:nvSpPr>
        <p:spPr>
          <a:xfrm>
            <a:off x="9049148" y="2829291"/>
            <a:ext cx="781120" cy="29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Vuforia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254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4BE8A-52E9-3D76-6456-88CBA2C7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 </a:t>
            </a:r>
            <a:r>
              <a:rPr lang="en-US" altLang="ko-KR" dirty="0"/>
              <a:t>– SLAM System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FE536-80CE-E5E4-059B-BE803C09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750" y="2017881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ORB SLAM2</a:t>
            </a:r>
            <a:endParaRPr lang="ko-KR" altLang="en-US" sz="36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A1D332-C5C5-8146-DC66-3EA156337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2109" y="201788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Aruco</a:t>
            </a:r>
            <a:r>
              <a:rPr lang="en-US" altLang="ko-KR" sz="3600" dirty="0"/>
              <a:t> Marker</a:t>
            </a:r>
            <a:endParaRPr lang="ko-KR" altLang="en-US" sz="3600" dirty="0"/>
          </a:p>
        </p:txBody>
      </p:sp>
      <p:pic>
        <p:nvPicPr>
          <p:cNvPr id="1028" name="Picture 4" descr="ORB SLAM2 实践（一）安装与运行- Walk Into AI World">
            <a:extLst>
              <a:ext uri="{FF2B5EF4-FFF2-40B4-BE49-F238E27FC236}">
                <a16:creationId xmlns:a16="http://schemas.microsoft.com/office/drawing/2014/main" id="{7A9F4AA7-8B97-5B95-490E-61DE3415C6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0" y="2873373"/>
            <a:ext cx="5016141" cy="28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: Detection of ArUco Markers">
            <a:extLst>
              <a:ext uri="{FF2B5EF4-FFF2-40B4-BE49-F238E27FC236}">
                <a16:creationId xmlns:a16="http://schemas.microsoft.com/office/drawing/2014/main" id="{2F5799FA-E6A7-8F45-6426-6FF55F30E99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19232" r="-4" b="819"/>
          <a:stretch/>
        </p:blipFill>
        <p:spPr bwMode="auto">
          <a:xfrm>
            <a:off x="6712109" y="2873374"/>
            <a:ext cx="5016141" cy="28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0D73A347-7F0E-5204-BD61-9BC33CF369D0}"/>
              </a:ext>
            </a:extLst>
          </p:cNvPr>
          <p:cNvSpPr/>
          <p:nvPr/>
        </p:nvSpPr>
        <p:spPr>
          <a:xfrm>
            <a:off x="5785281" y="3999364"/>
            <a:ext cx="621437" cy="645128"/>
          </a:xfrm>
          <a:prstGeom prst="mathPlus">
            <a:avLst>
              <a:gd name="adj1" fmla="val 120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5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AB801-A71D-848F-89E2-A590112A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구현 </a:t>
            </a:r>
            <a:r>
              <a:rPr lang="en-US" altLang="ko-KR" dirty="0"/>
              <a:t>– SLAM System</a:t>
            </a:r>
            <a:endParaRPr lang="ko-KR" altLang="en-US" dirty="0"/>
          </a:p>
        </p:txBody>
      </p:sp>
      <p:pic>
        <p:nvPicPr>
          <p:cNvPr id="5" name="내용 개체 틀 4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B1840A9-8EFE-F12A-88FC-79D742C77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21" y="2060020"/>
            <a:ext cx="9727553" cy="4351338"/>
          </a:xfrm>
        </p:spPr>
      </p:pic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FBEE7A1B-15E0-24C2-2F92-CEE560D8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21" y="1988980"/>
            <a:ext cx="9727553" cy="44223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228284-67AF-E8BA-AA0D-E9EF11419229}"/>
              </a:ext>
            </a:extLst>
          </p:cNvPr>
          <p:cNvCxnSpPr>
            <a:cxnSpLocks/>
          </p:cNvCxnSpPr>
          <p:nvPr/>
        </p:nvCxnSpPr>
        <p:spPr>
          <a:xfrm flipH="1">
            <a:off x="8566874" y="3156761"/>
            <a:ext cx="1041407" cy="300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6468B2-EFB7-A2DC-34C3-645940DB247D}"/>
              </a:ext>
            </a:extLst>
          </p:cNvPr>
          <p:cNvSpPr txBox="1"/>
          <p:nvPr/>
        </p:nvSpPr>
        <p:spPr>
          <a:xfrm>
            <a:off x="941559" y="1506022"/>
            <a:ext cx="35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Aruco</a:t>
            </a:r>
            <a:r>
              <a:rPr lang="ko-KR" altLang="en-US" dirty="0"/>
              <a:t>마커 </a:t>
            </a:r>
            <a:r>
              <a:rPr lang="en-US" altLang="ko-KR" dirty="0"/>
              <a:t>[R|T] </a:t>
            </a:r>
            <a:r>
              <a:rPr lang="ko-KR" altLang="en-US" dirty="0"/>
              <a:t>계산기능 추가</a:t>
            </a:r>
          </a:p>
        </p:txBody>
      </p:sp>
    </p:spTree>
    <p:extLst>
      <p:ext uri="{BB962C8B-B14F-4D97-AF65-F5344CB8AC3E}">
        <p14:creationId xmlns:p14="http://schemas.microsoft.com/office/powerpoint/2010/main" val="18308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3869</TotalTime>
  <Words>550</Words>
  <Application>Microsoft Office PowerPoint</Application>
  <PresentationFormat>와이드스크린</PresentationFormat>
  <Paragraphs>113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Multi SLAM System을 이용한  축소현실 구현방안 연구 </vt:lpstr>
      <vt:lpstr>PowerPoint 프레젠테이션</vt:lpstr>
      <vt:lpstr>축소현실 개발</vt:lpstr>
      <vt:lpstr>Multi SLAM System</vt:lpstr>
      <vt:lpstr>Coordinate transform system</vt:lpstr>
      <vt:lpstr>축소현실 구현</vt:lpstr>
      <vt:lpstr>축소현실 구현</vt:lpstr>
      <vt:lpstr>개발 현황 – SLAM System</vt:lpstr>
      <vt:lpstr>축소현실 구현 – SLAM System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2</vt:lpstr>
      <vt:lpstr>축소현실 개발</vt:lpstr>
      <vt:lpstr>정보 지역화 기술 구현 계획</vt:lpstr>
      <vt:lpstr>정보 지역화 기술 구현 계획</vt:lpstr>
      <vt:lpstr>정보 지역화 기술 구현 계획</vt:lpstr>
      <vt:lpstr>개발 현황 - 정보 지역화 기술 </vt:lpstr>
      <vt:lpstr>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배지호</dc:creator>
  <cp:lastModifiedBy>배지호</cp:lastModifiedBy>
  <cp:revision>55</cp:revision>
  <dcterms:created xsi:type="dcterms:W3CDTF">2023-09-08T04:52:13Z</dcterms:created>
  <dcterms:modified xsi:type="dcterms:W3CDTF">2023-09-12T18:40:24Z</dcterms:modified>
</cp:coreProperties>
</file>